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797675" cy="9928225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A305AC-21E4-482D-8A1E-A1FDAC5E2396}">
  <a:tblStyle styleId="{EFA305AC-21E4-482D-8A1E-A1FDAC5E23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3A084513-0CD9-49F4-B72D-4CE23EC8816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6.pn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7"/>
          <p:cNvSpPr txBox="1"/>
          <p:nvPr/>
        </p:nvSpPr>
        <p:spPr>
          <a:xfrm>
            <a:off x="1064722" y="1707654"/>
            <a:ext cx="17363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CONVERSION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KIT4P</a:t>
            </a:r>
            <a:r>
              <a:rPr b="1" baseline="30000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179512" y="2666405"/>
            <a:ext cx="34563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smart and competitive all-in-one solution for your workshops 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608" y="3291830"/>
            <a:ext cx="1779609" cy="1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7"/>
          <p:cNvSpPr/>
          <p:nvPr/>
        </p:nvSpPr>
        <p:spPr>
          <a:xfrm>
            <a:off x="376565" y="373618"/>
            <a:ext cx="595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79512" y="555526"/>
            <a:ext cx="8579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IMAGE BANK\Transmission Systems\Clutch KIT4P\VS - Transmission Systems Clutch Rigid Flywheel 027.JPG"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15466" r="0" t="0"/>
          <a:stretch/>
        </p:blipFill>
        <p:spPr>
          <a:xfrm rot="-5400000">
            <a:off x="2000249" y="-2000251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 rot="10800000">
            <a:off x="-36512" y="-5147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572000" y="2572038"/>
            <a:ext cx="2304256" cy="2571462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52%*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coverage of European parc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100" u="none" cap="none" strike="noStrike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Share of Valeo sales per car manufacturer origin</a:t>
            </a:r>
            <a:endParaRPr b="0" i="1" sz="1100" u="none" cap="none" strike="noStrike">
              <a:solidFill>
                <a:srgbClr val="3D53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0" y="2571750"/>
            <a:ext cx="2267744" cy="257175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65 </a:t>
            </a:r>
            <a:r>
              <a:rPr b="1" i="0" lang="fr-FR" sz="1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Conversion KIT4P with Hydraulic bearing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+17 </a:t>
            </a:r>
            <a:r>
              <a:rPr b="1" i="0" lang="fr-FR" sz="1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18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Q1 2019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2267744" y="2571750"/>
            <a:ext cx="2304000" cy="257175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55 </a:t>
            </a:r>
            <a:r>
              <a:rPr b="1" i="0" lang="fr-FR" sz="1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Conversion KIT4P with Mechanical bearing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+6 </a:t>
            </a:r>
            <a:r>
              <a:rPr b="1" i="0" lang="fr-FR" sz="1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Q1 2019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6876512" y="-20538"/>
            <a:ext cx="2267488" cy="259228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ideal repair solution for </a:t>
            </a:r>
            <a:r>
              <a:rPr b="1" i="0" lang="fr-FR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Severe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Clutch Usage</a:t>
            </a:r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b="0" l="6150" r="7742" t="0"/>
          <a:stretch/>
        </p:blipFill>
        <p:spPr>
          <a:xfrm>
            <a:off x="7020272" y="2704380"/>
            <a:ext cx="2016224" cy="209961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/>
          <p:nvPr/>
        </p:nvSpPr>
        <p:spPr>
          <a:xfrm>
            <a:off x="0" y="555526"/>
            <a:ext cx="2267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KIT4P</a:t>
            </a:r>
            <a:r>
              <a:rPr b="1" baseline="30000" i="0" lang="fr-FR" sz="24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i="0" sz="24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Transmission Systems Clutch 4P Kit kit 4P_11_01_25.png"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2" y="1131590"/>
            <a:ext cx="2264599" cy="1275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o_rgb.jpg" id="129" name="Google Shape;12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CONVERSION KIT4P</a:t>
            </a:r>
            <a:r>
              <a:rPr b="0" baseline="3000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r>
              <a:rPr b="0" i="0" lang="fr-FR" sz="20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i="0" sz="28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608" y="3291830"/>
            <a:ext cx="1779609" cy="1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0" y="2666405"/>
            <a:ext cx="3851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Valeo O.E. DMF expertise securing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optimum quality and performance for KIT4P</a:t>
            </a:r>
            <a:r>
              <a:rPr b="0" baseline="3000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000249" y="-2000250"/>
            <a:ext cx="514350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 rot="10800000">
            <a:off x="0" y="-20538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L.T.D.* Disc Technology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(used in KIT4P</a:t>
            </a:r>
            <a:r>
              <a:rPr b="0" baseline="30000" i="1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0" i="1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validated in O.E.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1994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6876256" y="2931790"/>
            <a:ext cx="22677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Ã©sultat de recherche d'images pour &quot;hyundai logo&quot;" id="212" name="Google Shape;21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Ã©sultat de recherche d'images pour &quot;hyundai logo&quot;" id="213" name="Google Shape;21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Ã©sultat de recherche d'images pour &quot;hyundai logo&quot;" id="214" name="Google Shape;214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Ã©sultat de recherche d'images pour &quot;peugeot logo&quot;" id="215" name="Google Shape;215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555526"/>
            <a:ext cx="2267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KIT4P</a:t>
            </a:r>
            <a:r>
              <a:rPr b="1" baseline="30000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sz="24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Transmission Systems Clutch 4P Kit kit 4P_11_01_25.png" id="217" name="Google Shape;2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1131590"/>
            <a:ext cx="2264599" cy="1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solidFill>
            <a:srgbClr val="000000">
              <a:alpha val="8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EXPERT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clutch systems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Since 1923</a:t>
            </a:r>
            <a:endParaRPr b="1" sz="2800">
              <a:solidFill>
                <a:srgbClr val="99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0" y="4943445"/>
            <a:ext cx="106311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Long Travel Damper</a:t>
            </a:r>
            <a:endParaRPr i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KIT4P</a:t>
            </a:r>
            <a:r>
              <a:rPr b="1" baseline="3000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F510 and F400 facings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(O.E. Trucks Quality)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KIT4P</a:t>
            </a:r>
            <a:r>
              <a:rPr b="1" baseline="30000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is a</a:t>
            </a: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 Worldwide success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since 2002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(millions of units equiped)</a:t>
            </a:r>
            <a:endParaRPr/>
          </a:p>
        </p:txBody>
      </p:sp>
      <p:pic>
        <p:nvPicPr>
          <p:cNvPr descr="valeo_rgb.jpg"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228" name="Google Shape;2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11"/>
          <p:cNvSpPr txBox="1"/>
          <p:nvPr/>
        </p:nvSpPr>
        <p:spPr>
          <a:xfrm>
            <a:off x="324130" y="1707654"/>
            <a:ext cx="3217547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CONVERSION KIT4P</a:t>
            </a:r>
            <a:r>
              <a:rPr baseline="30000"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23528" y="2666405"/>
            <a:ext cx="34563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Conversion KIT4P</a:t>
            </a:r>
            <a:r>
              <a:rPr baseline="30000"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 is a trustful technology approved by car manufacturers</a:t>
            </a:r>
            <a:endParaRPr/>
          </a:p>
        </p:txBody>
      </p:sp>
      <p:pic>
        <p:nvPicPr>
          <p:cNvPr descr="valeo_rgb.jpg" id="290" name="Google Shape;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608" y="3291830"/>
            <a:ext cx="1779609" cy="12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IMAGE BANK\Transmission Systems\Clutch KIT4P\VS - Transmission Systems Clutch Rigid Flywheel 027.JPG" id="297" name="Google Shape;297;p12"/>
          <p:cNvPicPr preferRelativeResize="0"/>
          <p:nvPr/>
        </p:nvPicPr>
        <p:blipFill rotWithShape="1">
          <a:blip r:embed="rId3">
            <a:alphaModFix/>
          </a:blip>
          <a:srcRect b="0" l="15466" r="0" t="0"/>
          <a:stretch/>
        </p:blipFill>
        <p:spPr>
          <a:xfrm rot="-54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6876512" y="-20250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competitive</a:t>
            </a: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DMF+Clutch Kit solutions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 rot="10800000">
            <a:off x="-36512" y="-20538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6765" y="51470"/>
            <a:ext cx="382705" cy="41151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/>
          <p:nvPr/>
        </p:nvSpPr>
        <p:spPr>
          <a:xfrm>
            <a:off x="256" y="2571750"/>
            <a:ext cx="2267488" cy="2571750"/>
          </a:xfrm>
          <a:prstGeom prst="rect">
            <a:avLst/>
          </a:prstGeom>
          <a:solidFill>
            <a:srgbClr val="000000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KIT4P</a:t>
            </a:r>
            <a:r>
              <a:rPr b="1" baseline="30000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Flywheel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Guaranteed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 Million Kms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named.png" id="305" name="Google Shape;30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4077529"/>
            <a:ext cx="864096" cy="87048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ALL-IN-ONE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Quicker choice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order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mismatch of components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fit (bolts included)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S - Transmission Systems Clutch 4P Kit with open packaging.png" id="307" name="Google Shape;30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9288" y="3939902"/>
            <a:ext cx="1529176" cy="113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/>
          <p:nvPr/>
        </p:nvSpPr>
        <p:spPr>
          <a:xfrm>
            <a:off x="2267659" y="257175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4572000" y="2571750"/>
            <a:ext cx="2304000" cy="2571750"/>
          </a:xfrm>
          <a:prstGeom prst="rect">
            <a:avLst/>
          </a:prstGeom>
          <a:solidFill>
            <a:srgbClr val="FFFFFF">
              <a:alpha val="70588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Eco-friendly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never need to replace the Flywheel anymore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(15kg of material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saved for the planet)</a:t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2267829" y="2571750"/>
            <a:ext cx="2304000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MARKET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equipped with DMF in Europe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0" y="555526"/>
            <a:ext cx="2267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KIT4P</a:t>
            </a:r>
            <a:r>
              <a:rPr b="1" baseline="30000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sz="24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Transmission Systems Clutch 4P Kit kit 4P_11_01_25.png" id="312" name="Google Shape;31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6512" y="1131590"/>
            <a:ext cx="2264599" cy="1275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o_rgb.jpg" id="313" name="Google Shape;31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IMAGE BANK\Transmission Systems\Clutch KIT4P\VS - Transmission Systems Clutch Rigid Flywheel 027.JPG" id="319" name="Google Shape;319;p13"/>
          <p:cNvPicPr preferRelativeResize="0"/>
          <p:nvPr/>
        </p:nvPicPr>
        <p:blipFill rotWithShape="1">
          <a:blip r:embed="rId3">
            <a:alphaModFix/>
          </a:blip>
          <a:srcRect b="0" l="15466" r="0" t="0"/>
          <a:stretch/>
        </p:blipFill>
        <p:spPr>
          <a:xfrm rot="-54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0" y="0"/>
            <a:ext cx="2267488" cy="2571462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2267829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 rot="10800000">
            <a:off x="-36512" y="-20538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EXTRA FUEL CONSUMPTION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Certified by IDIADA+ (2018)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4572000" y="0"/>
            <a:ext cx="2304256" cy="257175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Reliable solution without any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GearBox damages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inertia is the same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on DMF+Kit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4443958"/>
            <a:ext cx="119162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092280" y="2673277"/>
            <a:ext cx="777875" cy="54654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0" y="2571750"/>
            <a:ext cx="2304256" cy="2571750"/>
          </a:xfrm>
          <a:prstGeom prst="rect">
            <a:avLst/>
          </a:prstGeom>
          <a:solidFill>
            <a:srgbClr val="00000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Same level of vibrations than a D.M.F.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0" y="2571750"/>
            <a:ext cx="2267744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3"/>
          <p:cNvPicPr preferRelativeResize="0"/>
          <p:nvPr/>
        </p:nvPicPr>
        <p:blipFill rotWithShape="1">
          <a:blip r:embed="rId6">
            <a:alphaModFix/>
          </a:blip>
          <a:srcRect b="0" l="0" r="65645" t="7918"/>
          <a:stretch/>
        </p:blipFill>
        <p:spPr>
          <a:xfrm>
            <a:off x="1043608" y="3435846"/>
            <a:ext cx="1080120" cy="167492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 txBox="1"/>
          <p:nvPr/>
        </p:nvSpPr>
        <p:spPr>
          <a:xfrm>
            <a:off x="0" y="3579862"/>
            <a:ext cx="1008112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1" i="1"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D.M.F. Vibrations</a:t>
            </a:r>
            <a:endParaRPr b="1" i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 txBox="1"/>
          <p:nvPr/>
        </p:nvSpPr>
        <p:spPr>
          <a:xfrm>
            <a:off x="0" y="4299942"/>
            <a:ext cx="1043608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Valeo KIT4P</a:t>
            </a:r>
            <a:r>
              <a:rPr b="1" baseline="30000"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b="1"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Vibrations</a:t>
            </a:r>
            <a:endParaRPr b="1" i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6876256" y="0"/>
            <a:ext cx="2267744" cy="257175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 torque transfer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our KIT4P</a:t>
            </a:r>
            <a:r>
              <a:rPr b="1" baseline="30000" lang="fr-F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equipped with High Efficiency Clutch facings</a:t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334" name="Google Shape;33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4088" y="123478"/>
            <a:ext cx="79208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/>
          <p:nvPr/>
        </p:nvSpPr>
        <p:spPr>
          <a:xfrm>
            <a:off x="2267744" y="2571750"/>
            <a:ext cx="2304000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Higher efficiency allowing to have 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pedal load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0" y="555526"/>
            <a:ext cx="2267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KIT4P</a:t>
            </a:r>
            <a:r>
              <a:rPr b="1" baseline="30000" lang="fr-FR" sz="24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sz="24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Transmission Systems Clutch 4P Kit kit 4P_11_01_25.png" id="337" name="Google Shape;33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6512" y="1131590"/>
            <a:ext cx="2264599" cy="1275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o_rgb.jpg" id="338" name="Google Shape;33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344" name="Google Shape;3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4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4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4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4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4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4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4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4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4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4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4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4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4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4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4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4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4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4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4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4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p14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14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14"/>
          <p:cNvSpPr txBox="1"/>
          <p:nvPr/>
        </p:nvSpPr>
        <p:spPr>
          <a:xfrm>
            <a:off x="196693" y="1707654"/>
            <a:ext cx="34724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CONVERSION KIT4P</a:t>
            </a:r>
            <a:r>
              <a:rPr baseline="30000"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5" name="Google Shape;405;p14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406" name="Google Shape;4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608" y="3291830"/>
            <a:ext cx="1779609" cy="12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15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14" name="Google Shape;414;p15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17" name="Google Shape;417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5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9" name="Google Shape;419;p15"/>
          <p:cNvSpPr txBox="1"/>
          <p:nvPr/>
        </p:nvSpPr>
        <p:spPr>
          <a:xfrm>
            <a:off x="5761610" y="226264"/>
            <a:ext cx="2201116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20" name="Google Shape;420;p15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1" name="Google Shape;421;p15"/>
          <p:cNvGraphicFramePr/>
          <p:nvPr/>
        </p:nvGraphicFramePr>
        <p:xfrm>
          <a:off x="107504" y="11315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{EFA305AC-21E4-482D-8A1E-A1FDAC5E2396}</a:tableStyleId>
              </a:tblPr>
              <a:tblGrid>
                <a:gridCol w="576075"/>
                <a:gridCol w="648075"/>
                <a:gridCol w="2286075"/>
                <a:gridCol w="738275"/>
              </a:tblGrid>
              <a:tr h="54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IAM CROSS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835035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 V, Passat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835071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Berlingo, 206, 307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600008400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826317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Seat Leon, Golf III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600000500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835068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C4, C5 , 307, 407, 807, 607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600013600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C5, C8, Jumpy , 406, 607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600004800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835159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Transporter, Multivan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600016900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835057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Transit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600018600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835008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C5, C8, 406 , 607, 807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600005000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307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601002100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835167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3-Series, X3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600023800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Transit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600002300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65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835071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C2, C3, C4, C4 Picasso, C5, Picasso, 206, 207, 307</a:t>
                      </a:r>
                      <a:endParaRPr b="0" i="0" sz="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600008400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835089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200/300, E Class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415020010 + 622215400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1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835036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TOYOTA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Avensis, RAV4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835083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3-Series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600019300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22" name="Google Shape;422;p15"/>
          <p:cNvGraphicFramePr/>
          <p:nvPr/>
        </p:nvGraphicFramePr>
        <p:xfrm>
          <a:off x="4716016" y="11315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{3A084513-0CD9-49F4-B72D-4CE23EC88163}</a:tableStyleId>
              </a:tblPr>
              <a:tblGrid>
                <a:gridCol w="576075"/>
                <a:gridCol w="648075"/>
                <a:gridCol w="2286075"/>
                <a:gridCol w="738275"/>
              </a:tblGrid>
              <a:tr h="54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IAM CROSS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 IV, Polo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600001300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845153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 A3, Seat Altea, Skoda Octavia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2290601009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845048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Mégane 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600006800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845019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600004400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845148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Grande Punto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600015800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845077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Clio III, Kangoo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600006200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845028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Transporter IV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600000200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845011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Laguna 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600002000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II, C-MAX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600017100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845064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Corsa, Meriva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600016400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Astra H, Corsa C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600016600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845006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600000300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845013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Sprinter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600005600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845059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Mondeo 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600018500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1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845014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Espace 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600004200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23" name="Google Shape;4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339502"/>
            <a:ext cx="72839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Transmission Systems Clutch 4P Kit kit 4P_11_01_25.png" id="424" name="Google Shape;42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008" y="339502"/>
            <a:ext cx="986232" cy="5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